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7"/>
  </p:notesMasterIdLst>
  <p:sldIdLst>
    <p:sldId id="256" r:id="rId2"/>
    <p:sldId id="262" r:id="rId3"/>
    <p:sldId id="271" r:id="rId4"/>
    <p:sldId id="263" r:id="rId5"/>
    <p:sldId id="264" r:id="rId6"/>
    <p:sldId id="265" r:id="rId7"/>
    <p:sldId id="266" r:id="rId8"/>
    <p:sldId id="267" r:id="rId9"/>
    <p:sldId id="268" r:id="rId10"/>
    <p:sldId id="272" r:id="rId11"/>
    <p:sldId id="273" r:id="rId12"/>
    <p:sldId id="261" r:id="rId13"/>
    <p:sldId id="269" r:id="rId14"/>
    <p:sldId id="274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60"/>
    <p:restoredTop sz="94777"/>
  </p:normalViewPr>
  <p:slideViewPr>
    <p:cSldViewPr snapToGrid="0" snapToObjects="1">
      <p:cViewPr varScale="1">
        <p:scale>
          <a:sx n="102" d="100"/>
          <a:sy n="102" d="100"/>
        </p:scale>
        <p:origin x="31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emf"/><Relationship Id="rId7" Type="http://schemas.openxmlformats.org/officeDocument/2006/relationships/image" Target="../media/image55.tif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emf"/><Relationship Id="rId4" Type="http://schemas.openxmlformats.org/officeDocument/2006/relationships/image" Target="../media/image52.emf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35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Guest Lecture Stanford ME469:</a:t>
            </a:r>
            <a:br>
              <a:rPr lang="en-US" dirty="0"/>
            </a:br>
            <a:r>
              <a:rPr lang="en-US" dirty="0"/>
              <a:t>Common low-Mach Discretization Approaches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Finally, Some Common Unstructured Element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To manage complex geometries, hex, </a:t>
            </a:r>
            <a:r>
              <a:rPr lang="en-US" dirty="0" err="1"/>
              <a:t>tet</a:t>
            </a:r>
            <a:r>
              <a:rPr lang="en-US" dirty="0"/>
              <a:t>, pyramid, and wedge (or prisms) are used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 are also arbitrary </a:t>
            </a:r>
            <a:r>
              <a:rPr lang="en-US" dirty="0" err="1"/>
              <a:t>polyhedra</a:t>
            </a:r>
            <a:r>
              <a:rPr lang="en-US" dirty="0"/>
              <a:t> methods (CC) in which </a:t>
            </a:r>
            <a:r>
              <a:rPr lang="en-US" dirty="0" err="1"/>
              <a:t>polyhedra</a:t>
            </a:r>
            <a:r>
              <a:rPr lang="en-US" dirty="0"/>
              <a:t> size can be &gt; 10</a:t>
            </a:r>
          </a:p>
          <a:p>
            <a:pPr>
              <a:buFont typeface="Arial" charset="0"/>
              <a:buChar char="•"/>
            </a:pPr>
            <a:r>
              <a:rPr lang="en-US" dirty="0"/>
              <a:t> Activity: ASC/SNL is focused on reducing meshing time, increasing code usability, and providing a </a:t>
            </a:r>
            <a:r>
              <a:rPr lang="en-US" b="1" dirty="0">
                <a:solidFill>
                  <a:srgbClr val="C91CBD"/>
                </a:solidFill>
              </a:rPr>
              <a:t>Next Generation Simulation</a:t>
            </a:r>
            <a:r>
              <a:rPr lang="en-US" dirty="0">
                <a:solidFill>
                  <a:srgbClr val="C91CBD"/>
                </a:solidFill>
              </a:rPr>
              <a:t> </a:t>
            </a:r>
            <a:r>
              <a:rPr lang="en-US" dirty="0"/>
              <a:t>Capability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9" y="3311509"/>
            <a:ext cx="4676572" cy="2872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8182" y="6437344"/>
            <a:ext cx="269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Vestas V27 hybrid mesh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7274" r="14521" b="2962"/>
          <a:stretch/>
        </p:blipFill>
        <p:spPr>
          <a:xfrm>
            <a:off x="5887054" y="3638681"/>
            <a:ext cx="2081638" cy="22183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90283" y="6018306"/>
            <a:ext cx="270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Very complex geometry!</a:t>
            </a:r>
          </a:p>
        </p:txBody>
      </p:sp>
    </p:spTree>
    <p:extLst>
      <p:ext uri="{BB962C8B-B14F-4D97-AF65-F5344CB8AC3E}">
        <p14:creationId xmlns:p14="http://schemas.microsoft.com/office/powerpoint/2010/main" val="39365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Various </a:t>
            </a:r>
            <a:r>
              <a:rPr lang="en-US"/>
              <a:t>Topoliogies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8" t="2107" r="31026" b="63016"/>
          <a:stretch/>
        </p:blipFill>
        <p:spPr>
          <a:xfrm>
            <a:off x="515436" y="1671112"/>
            <a:ext cx="1527859" cy="1442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9" r="80411"/>
          <a:stretch/>
        </p:blipFill>
        <p:spPr>
          <a:xfrm>
            <a:off x="7311044" y="1852874"/>
            <a:ext cx="1432347" cy="140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t="37467" r="32943" b="31468"/>
          <a:stretch/>
        </p:blipFill>
        <p:spPr>
          <a:xfrm>
            <a:off x="5904719" y="1852874"/>
            <a:ext cx="1406325" cy="128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17" t="89574" r="114770" b="-21361"/>
          <a:stretch/>
        </p:blipFill>
        <p:spPr>
          <a:xfrm>
            <a:off x="1467454" y="1925757"/>
            <a:ext cx="1553538" cy="1314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79413" b="66280"/>
          <a:stretch/>
        </p:blipFill>
        <p:spPr>
          <a:xfrm>
            <a:off x="2495007" y="1671112"/>
            <a:ext cx="1215341" cy="1394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2" r="78247" b="35056"/>
          <a:stretch/>
        </p:blipFill>
        <p:spPr>
          <a:xfrm>
            <a:off x="4012256" y="1795501"/>
            <a:ext cx="1590555" cy="1270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1031" b="54730"/>
          <a:stretch/>
        </p:blipFill>
        <p:spPr>
          <a:xfrm>
            <a:off x="2096043" y="3495056"/>
            <a:ext cx="2783053" cy="205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53511" r="52664" b="2278"/>
          <a:stretch/>
        </p:blipFill>
        <p:spPr>
          <a:xfrm>
            <a:off x="5348027" y="3495056"/>
            <a:ext cx="2519708" cy="187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2" t="52014" r="1373" b="1265"/>
          <a:stretch/>
        </p:blipFill>
        <p:spPr>
          <a:xfrm>
            <a:off x="268089" y="3822137"/>
            <a:ext cx="1867533" cy="14010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64" y="12806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3062" y="1293618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3717" y="13071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1753" y="1270468"/>
            <a:ext cx="99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09492" y="1282043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Arbirtrary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201855" y="5951882"/>
            <a:ext cx="762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Higher-order promoted elements (Hex27, Tet10, Wedge16, Hex64, etc.)</a:t>
            </a:r>
          </a:p>
        </p:txBody>
      </p:sp>
    </p:spTree>
    <p:extLst>
      <p:ext uri="{BB962C8B-B14F-4D97-AF65-F5344CB8AC3E}">
        <p14:creationId xmlns:p14="http://schemas.microsoft.com/office/powerpoint/2010/main" val="628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Staggered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306032" y="29653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Generalized Unstructured Findings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7019" y="1021230"/>
            <a:ext cx="4770205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Domino, et. al, “An assessment of atypical mesh topologies for low-Mach large-eddy simulation”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2B2C7-5E6F-2947-90C7-006904AB2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6" t="24292" r="10458" b="27499"/>
          <a:stretch/>
        </p:blipFill>
        <p:spPr>
          <a:xfrm>
            <a:off x="465149" y="1672944"/>
            <a:ext cx="4221273" cy="330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949B6-9DD9-5B4D-8CD1-98EE7A31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3" y="4867516"/>
            <a:ext cx="3853045" cy="21700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4EF750-7FDE-C04A-831A-DFEE24DC4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334" y="759810"/>
            <a:ext cx="2269318" cy="34605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9858F-318E-1240-9A7E-C966E28C8F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90" y="1986256"/>
            <a:ext cx="1543457" cy="782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ECB199-1C32-6D4A-B14F-1C6D56BBBD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1371528" y="5131889"/>
            <a:ext cx="1565813" cy="8317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76AB8-94D2-5A44-85BF-AE8A3182C8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6470245" y="984801"/>
            <a:ext cx="676315" cy="554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8D5B18-583E-1B4E-8CB7-0269021283C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1253632" y="4060859"/>
            <a:ext cx="1319018" cy="361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31F0-41C1-2E47-9B98-9302184D6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4993" y="4468101"/>
            <a:ext cx="840067" cy="1021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C268BE-E573-724A-A5E8-CAD919EA36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9110" y="4300935"/>
            <a:ext cx="3771900" cy="2493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F4DD43-7D60-0A4B-A497-EDF046365C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9788" y="1332534"/>
            <a:ext cx="1639998" cy="209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5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of a Staggered Scheme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By design, non-orthogonality is absent, however, complex geometry will be stair-stepped</a:t>
            </a:r>
          </a:p>
          <a:p>
            <a:pPr>
              <a:buFont typeface="Arial" charset="0"/>
              <a:buChar char="•"/>
            </a:pPr>
            <a:r>
              <a:rPr lang="en-US" dirty="0"/>
              <a:t> From a fluids perspective, the operators are ideal, i.e., pressure gradient for momentum is compact, e.g., (P</a:t>
            </a:r>
            <a:r>
              <a:rPr lang="en-US" baseline="-25000" dirty="0"/>
              <a:t>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</a:t>
            </a:r>
            <a:r>
              <a:rPr lang="en-US" baseline="-25000" dirty="0"/>
              <a:t>W</a:t>
            </a:r>
            <a:r>
              <a:rPr lang="en-US" dirty="0"/>
              <a:t>)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x</a:t>
            </a:r>
            <a:r>
              <a:rPr lang="en-US" baseline="30000" dirty="0"/>
              <a:t>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will be seen in future lecture topics, the skew-</a:t>
            </a:r>
            <a:r>
              <a:rPr lang="en-US" dirty="0" err="1"/>
              <a:t>adjoint</a:t>
            </a:r>
            <a:r>
              <a:rPr lang="en-US" dirty="0"/>
              <a:t> nature of the Divergence operator, </a:t>
            </a:r>
            <a:r>
              <a:rPr lang="en-US" b="1" dirty="0"/>
              <a:t>D</a:t>
            </a:r>
            <a:r>
              <a:rPr lang="en-US" dirty="0"/>
              <a:t>, and Gradient operator, </a:t>
            </a:r>
            <a:r>
              <a:rPr lang="en-US" b="1" dirty="0"/>
              <a:t>G</a:t>
            </a:r>
            <a:r>
              <a:rPr lang="en-US" dirty="0"/>
              <a:t>, allows for a Laplace operator, </a:t>
            </a:r>
            <a:r>
              <a:rPr lang="en-US" b="1" dirty="0"/>
              <a:t>L </a:t>
            </a:r>
            <a:r>
              <a:rPr lang="en-US" dirty="0"/>
              <a:t>=</a:t>
            </a:r>
            <a:r>
              <a:rPr lang="en-US" b="1" dirty="0"/>
              <a:t> DG</a:t>
            </a:r>
            <a:endParaRPr lang="en-US" b="1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Can be extended to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Frequently, meshing complex geometries can be extremely difficult (consider our V27 example)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592" b="11248"/>
          <a:stretch/>
        </p:blipFill>
        <p:spPr>
          <a:xfrm>
            <a:off x="4305782" y="4003022"/>
            <a:ext cx="4502187" cy="257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</a:t>
            </a:r>
            <a:r>
              <a:rPr lang="en-US"/>
              <a:t>and FEM (same high-aspect ratio diffusion operator finding)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Staggered arrangement is well suited for a class of fluid mechanics applications where low-order or simple geometries are found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62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Cell-centered Finite Volume (FV)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Edge-based Vertex-Centered (EBVC)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Finite Element Method (FEM)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Control-Volume Finite Element Method (CVFEM)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</a:t>
            </a:r>
          </a:p>
          <a:p>
            <a:pPr>
              <a:buFont typeface="Wingdings" charset="2"/>
              <a:buChar char="§"/>
            </a:pPr>
            <a:r>
              <a:rPr lang="en-US"/>
              <a:t> Conclusions</a:t>
            </a:r>
            <a:endParaRPr lang="en-US" dirty="0"/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Discretization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a partial differential equation (PDE) and associated volumetric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Applying Gauss Divergence provides the standard finite volume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can also multiple PDE by an arbitrary test function, w, and integrate over a volume,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040" y="5177363"/>
                <a:ext cx="4252831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0" y="5177363"/>
                <a:ext cx="4252831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491694" y="5271321"/>
            <a:ext cx="3668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+mj-lt"/>
              </a:rPr>
              <a:t>Next, </a:t>
            </a:r>
            <a:r>
              <a:rPr lang="en-US" dirty="0">
                <a:latin typeface="+mj-lt"/>
              </a:rPr>
              <a:t>integrate by parts and apply </a:t>
            </a:r>
          </a:p>
          <a:p>
            <a:r>
              <a:rPr lang="en-US" dirty="0">
                <a:latin typeface="+mj-lt"/>
              </a:rPr>
              <a:t>Gauss-Divergence:</a:t>
            </a:r>
          </a:p>
        </p:txBody>
      </p:sp>
    </p:spTree>
    <p:extLst>
      <p:ext uri="{BB962C8B-B14F-4D97-AF65-F5344CB8AC3E}">
        <p14:creationId xmlns:p14="http://schemas.microsoft.com/office/powerpoint/2010/main" val="17453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4"/>
          <p:cNvSpPr txBox="1">
            <a:spLocks/>
          </p:cNvSpPr>
          <p:nvPr/>
        </p:nvSpPr>
        <p:spPr>
          <a:xfrm>
            <a:off x="5143252" y="2429563"/>
            <a:ext cx="3688231" cy="44284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over a control volume and use Gauss-Divergence,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cell-centers for volume contributions (time/source)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element faces for surface flux contribution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Equal-Order Interpolation Cell-Centered (CC)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11277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cell-center of the element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738472" y="3428533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5400000">
            <a:off x="2757486" y="3291675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2815830" y="4328497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19353" y="4298008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p:sp>
        <p:nvSpPr>
          <p:cNvPr id="55" name="Triangle 54"/>
          <p:cNvSpPr/>
          <p:nvPr/>
        </p:nvSpPr>
        <p:spPr>
          <a:xfrm>
            <a:off x="3517990" y="46932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/>
          <p:cNvSpPr/>
          <p:nvPr/>
        </p:nvSpPr>
        <p:spPr>
          <a:xfrm>
            <a:off x="2051816" y="46851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754034" y="398951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2771210" y="53511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279734" y="318367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068" y="3044726"/>
            <a:ext cx="1677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quadrature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5672024" y="512425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with: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3563710" y="5130835"/>
            <a:ext cx="302813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24841" y="4934369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91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62" name="Straight Connector 61"/>
          <p:cNvCxnSpPr>
            <a:stCxn id="50" idx="3"/>
            <a:endCxn id="19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77413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579320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14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riangle 78"/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/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/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03" name="Diamond 102"/>
          <p:cNvSpPr/>
          <p:nvPr/>
        </p:nvSpPr>
        <p:spPr>
          <a:xfrm>
            <a:off x="176361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iamond 103"/>
          <p:cNvSpPr/>
          <p:nvPr/>
        </p:nvSpPr>
        <p:spPr>
          <a:xfrm>
            <a:off x="243423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178869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/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1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Failings for Two-State Discretization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With two points, only a linear basis can be used.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unstructured CC and EBVC are limited to second-order spatial accuracy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problematic for gradient-operator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Above, </a:t>
            </a:r>
            <a:r>
              <a:rPr lang="en-US" dirty="0" err="1"/>
              <a:t>G</a:t>
            </a:r>
            <a:r>
              <a:rPr lang="en-US" baseline="-25000" dirty="0" err="1"/>
              <a:t>j</a:t>
            </a:r>
            <a:r>
              <a:rPr lang="en-US" dirty="0" err="1"/>
              <a:t>T</a:t>
            </a:r>
            <a:r>
              <a:rPr lang="en-US" dirty="0"/>
              <a:t> is a projected nodal gradient at the cell-center, or vertex center: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simply defined as the </a:t>
            </a:r>
            <a:r>
              <a:rPr lang="en-US" dirty="0" err="1"/>
              <a:t>mis</a:t>
            </a:r>
            <a:r>
              <a:rPr lang="en-US" dirty="0"/>
              <a:t>-alignment of the distance vector between the two ”L” and “R” states and the surface normal</a:t>
            </a:r>
          </a:p>
          <a:p>
            <a:pPr>
              <a:buFont typeface="Arial" charset="0"/>
              <a:buChar char="•"/>
            </a:pPr>
            <a:r>
              <a:rPr lang="en-US" dirty="0"/>
              <a:t> Both edge- and cell centered-based schemes show degraded accuracy on typical production meshes</a:t>
            </a:r>
          </a:p>
          <a:p>
            <a:pPr>
              <a:buFont typeface="Arial" charset="0"/>
              <a:buChar char="•"/>
            </a:pPr>
            <a:r>
              <a:rPr lang="en-US" dirty="0"/>
              <a:t> Several non-orthogonality approaches are available, for the best source, see </a:t>
            </a:r>
            <a:r>
              <a:rPr lang="en-US" dirty="0" err="1"/>
              <a:t>Jasak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Jasak</a:t>
            </a:r>
            <a:r>
              <a:rPr lang="en-US" dirty="0"/>
              <a:t>, “Error analysis and error estimation for the finite volume method with applications to fluid flow”, Imperial College Dissertation, 1996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041" y="2870522"/>
            <a:ext cx="1623774" cy="682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9983" y="4020664"/>
            <a:ext cx="1666754" cy="51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22815" y="2870522"/>
            <a:ext cx="343922" cy="1150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466" y="3553428"/>
            <a:ext cx="328674" cy="98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66737" y="4027990"/>
            <a:ext cx="1306675" cy="585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34390" y="2870522"/>
            <a:ext cx="1639022" cy="175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402214" y="362935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09355" y="37258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61159" y="3363985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374527" y="3630457"/>
            <a:ext cx="609305" cy="13106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48212" y="3371317"/>
            <a:ext cx="7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ymbol" charset="2"/>
              </a:rPr>
              <a:t>D</a:t>
            </a:r>
            <a:r>
              <a:rPr lang="en-US"/>
              <a:t>x</a:t>
            </a:r>
            <a:r>
              <a:rPr lang="en-US" baseline="-25000"/>
              <a:t>j</a:t>
            </a:r>
            <a:endParaRPr lang="en-US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1493572" y="3739754"/>
            <a:ext cx="1252363" cy="54753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457222" y="2808648"/>
                <a:ext cx="4439228" cy="69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222" y="2808648"/>
                <a:ext cx="4439228" cy="6988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𝑑𝑉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riangle 32"/>
          <p:cNvSpPr/>
          <p:nvPr/>
        </p:nvSpPr>
        <p:spPr>
          <a:xfrm>
            <a:off x="2274486" y="3435688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94645" y="3667680"/>
                <a:ext cx="123995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𝑑𝑆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45" y="3667680"/>
                <a:ext cx="1239955" cy="391646"/>
              </a:xfrm>
              <a:prstGeom prst="rect">
                <a:avLst/>
              </a:prstGeom>
              <a:blipFill rotWithShape="0"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4013549" y="3678837"/>
            <a:ext cx="270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With area vector defined by:</a:t>
            </a:r>
          </a:p>
        </p:txBody>
      </p:sp>
    </p:spTree>
    <p:extLst>
      <p:ext uri="{BB962C8B-B14F-4D97-AF65-F5344CB8AC3E}">
        <p14:creationId xmlns:p14="http://schemas.microsoft.com/office/powerpoint/2010/main" val="137586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an alternative approach in which a finite element method (FEM) is employed</a:t>
            </a:r>
          </a:p>
          <a:p>
            <a:pPr>
              <a:buFont typeface="Arial" charset="0"/>
              <a:buChar char="•"/>
            </a:pPr>
            <a:r>
              <a:rPr lang="en-US" dirty="0"/>
              <a:t> Define an underlying nodal basis with the element: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Gaussian Quadrature is used</a:t>
            </a:r>
          </a:p>
          <a:p>
            <a:pPr>
              <a:buFont typeface="Arial" charset="0"/>
              <a:buChar char="•"/>
            </a:pPr>
            <a:r>
              <a:rPr lang="en-US" dirty="0"/>
              <a:t> On a -1:1 range, +/- </a:t>
            </a:r>
            <a:r>
              <a:rPr lang="en-US" dirty="0" err="1"/>
              <a:t>sqrt</a:t>
            </a:r>
            <a:r>
              <a:rPr lang="en-US" dirty="0"/>
              <a:t>(3)/3</a:t>
            </a:r>
          </a:p>
        </p:txBody>
      </p:sp>
      <p:sp>
        <p:nvSpPr>
          <p:cNvPr id="61" name="Text Placeholder 4"/>
          <p:cNvSpPr txBox="1">
            <a:spLocks/>
          </p:cNvSpPr>
          <p:nvPr/>
        </p:nvSpPr>
        <p:spPr>
          <a:xfrm>
            <a:off x="5312779" y="2012417"/>
            <a:ext cx="3576578" cy="489767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using a test function,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Integration-by-parts (with G-D)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quadrature points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N can be arbitrary in order (shown here for a linear)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36117" y="470924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Finite Element Method (FEM)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7413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77413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7428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5958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7427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5987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09335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79320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9349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5973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85973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598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5595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amond 44"/>
          <p:cNvSpPr/>
          <p:nvPr/>
        </p:nvSpPr>
        <p:spPr>
          <a:xfrm>
            <a:off x="91866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192987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iamond 46"/>
          <p:cNvSpPr/>
          <p:nvPr/>
        </p:nvSpPr>
        <p:spPr>
          <a:xfrm>
            <a:off x="94374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195495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90901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iamond 49"/>
          <p:cNvSpPr/>
          <p:nvPr/>
        </p:nvSpPr>
        <p:spPr>
          <a:xfrm>
            <a:off x="192022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iamond 50"/>
          <p:cNvSpPr/>
          <p:nvPr/>
        </p:nvSpPr>
        <p:spPr>
          <a:xfrm>
            <a:off x="93409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194530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241372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342493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243880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345001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2660652" y="504074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iamond 57"/>
          <p:cNvSpPr/>
          <p:nvPr/>
        </p:nvSpPr>
        <p:spPr>
          <a:xfrm>
            <a:off x="3186909" y="545547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2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/>
          <p:cNvCxnSpPr>
            <a:stCxn id="50" idx="3"/>
            <a:endCxn id="19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Control-Volume Finite Element Method (CVFEM)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combination between the edge-based vertex-centered and FEM is the method known as Control Volume Finite Element ()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As with FEM, a basis is defined:</a:t>
            </a:r>
          </a:p>
        </p:txBody>
      </p:sp>
      <p:sp>
        <p:nvSpPr>
          <p:cNvPr id="6" name="Rectangle 5"/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77413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579320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14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riangle 78"/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/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/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Diamond 102"/>
          <p:cNvSpPr/>
          <p:nvPr/>
        </p:nvSpPr>
        <p:spPr>
          <a:xfrm>
            <a:off x="176361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iamond 103"/>
          <p:cNvSpPr/>
          <p:nvPr/>
        </p:nvSpPr>
        <p:spPr>
          <a:xfrm>
            <a:off x="243423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178869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/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Integration-by-parts over test function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define a test function, w, as a piece-wise constant function (</a:t>
            </a:r>
            <a:r>
              <a:rPr lang="en-US" dirty="0" err="1"/>
              <a:t>Heavyside</a:t>
            </a:r>
            <a:r>
              <a:rPr lang="en-US" dirty="0"/>
              <a:t>) to be 1 inside the dual volume and 0 outside. Gradient is a Dirac-delta function: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2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Control-Volume Finite Element Method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CVFEM method, therefore, is a finite volume scheme that is locally conservative, i.e., momentum leaving one dual volume face enters the adjacent dual volume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gradient operator, like its FEM counterpart is absent of any error due to non-orthogonality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Since the test-function, w, is different from the underlying basis representation, this method can be considered a </a:t>
            </a:r>
            <a:r>
              <a:rPr lang="en-US" dirty="0" err="1"/>
              <a:t>Petrov-Galerkin</a:t>
            </a:r>
            <a:r>
              <a:rPr lang="en-US" dirty="0"/>
              <a:t>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method can also be promoted in polynomial space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7" y="4085864"/>
            <a:ext cx="2484516" cy="23340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74" y="3881312"/>
            <a:ext cx="1834896" cy="2743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4075" y="648866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69951" y="6488668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Dual-volume for promoted quad4</a:t>
            </a:r>
          </a:p>
        </p:txBody>
      </p:sp>
      <p:pic>
        <p:nvPicPr>
          <p:cNvPr id="56" name="Picture 60" descr="te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7608398" y="745728"/>
            <a:ext cx="1007863" cy="979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61" descr="hex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6479982" y="361789"/>
            <a:ext cx="1064156" cy="1008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1mHePlume_800_P1_P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26238" y="3769917"/>
            <a:ext cx="2690023" cy="195587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26765" y="597818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P=1 (left) and P=4 (right) </a:t>
            </a:r>
          </a:p>
          <a:p>
            <a:pPr algn="ctr"/>
            <a:r>
              <a:rPr lang="en-US" dirty="0"/>
              <a:t>Helium plume (VR-density)</a:t>
            </a:r>
          </a:p>
        </p:txBody>
      </p:sp>
    </p:spTree>
    <p:extLst>
      <p:ext uri="{BB962C8B-B14F-4D97-AF65-F5344CB8AC3E}">
        <p14:creationId xmlns:p14="http://schemas.microsoft.com/office/powerpoint/2010/main" val="819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00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000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3590</TotalTime>
  <Words>1237</Words>
  <Application>Microsoft Macintosh PowerPoint</Application>
  <PresentationFormat>On-screen Show (4:3)</PresentationFormat>
  <Paragraphs>195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Cambria Math</vt:lpstr>
      <vt:lpstr>Garamond</vt:lpstr>
      <vt:lpstr>Gill Sans MT</vt:lpstr>
      <vt:lpstr>symbol</vt:lpstr>
      <vt:lpstr>Trebuchet MS</vt:lpstr>
      <vt:lpstr>Wingdings</vt:lpstr>
      <vt:lpstr>Sandia2018_4x3</vt:lpstr>
      <vt:lpstr>PowerPoint Presentation</vt:lpstr>
      <vt:lpstr>Common low-Mach Discretization Approaches: Outline</vt:lpstr>
      <vt:lpstr>Fundamentals of Discretization</vt:lpstr>
      <vt:lpstr>Equal-Order Interpolation Cell-Centered (CC) Finite Volume</vt:lpstr>
      <vt:lpstr>Equal Order Interpolation Edge-Based Vertex-Centered (EBVC) Finite Volume</vt:lpstr>
      <vt:lpstr>Typical Failings for Two-State Discretization Methods</vt:lpstr>
      <vt:lpstr>The Finite Element Method (FEM)</vt:lpstr>
      <vt:lpstr>The Hybrid Control-Volume Finite Element Method (CVFEM)</vt:lpstr>
      <vt:lpstr>Control-Volume Finite Element Method Attributes</vt:lpstr>
      <vt:lpstr>Finally, Some Common Unstructured Element Types</vt:lpstr>
      <vt:lpstr>Examples of Various Topoliogies</vt:lpstr>
      <vt:lpstr>Classic Staggered Finite Volume</vt:lpstr>
      <vt:lpstr>Recent Generalized Unstructured Findings</vt:lpstr>
      <vt:lpstr>Attributes of a Staggered Scheme</vt:lpstr>
      <vt:lpstr>Common low-Mach Discretization Approaches: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117</cp:revision>
  <cp:lastPrinted>2018-05-04T19:08:00Z</cp:lastPrinted>
  <dcterms:created xsi:type="dcterms:W3CDTF">2017-10-14T01:15:26Z</dcterms:created>
  <dcterms:modified xsi:type="dcterms:W3CDTF">2019-11-22T22:35:33Z</dcterms:modified>
</cp:coreProperties>
</file>